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257" r:id="rId2"/>
    <p:sldId id="350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  <p:sldId id="284" r:id="rId25"/>
    <p:sldId id="286" r:id="rId26"/>
    <p:sldId id="287" r:id="rId27"/>
    <p:sldId id="288" r:id="rId28"/>
    <p:sldId id="289" r:id="rId29"/>
    <p:sldId id="353" r:id="rId30"/>
    <p:sldId id="290" r:id="rId31"/>
    <p:sldId id="292" r:id="rId32"/>
    <p:sldId id="293" r:id="rId33"/>
    <p:sldId id="294" r:id="rId34"/>
    <p:sldId id="295" r:id="rId35"/>
    <p:sldId id="354" r:id="rId36"/>
    <p:sldId id="302" r:id="rId37"/>
    <p:sldId id="296" r:id="rId38"/>
    <p:sldId id="298" r:id="rId39"/>
    <p:sldId id="299" r:id="rId40"/>
    <p:sldId id="300" r:id="rId41"/>
    <p:sldId id="301" r:id="rId42"/>
    <p:sldId id="303" r:id="rId43"/>
    <p:sldId id="305" r:id="rId44"/>
    <p:sldId id="306" r:id="rId45"/>
    <p:sldId id="307" r:id="rId46"/>
    <p:sldId id="308" r:id="rId47"/>
    <p:sldId id="309" r:id="rId48"/>
    <p:sldId id="311" r:id="rId49"/>
    <p:sldId id="312" r:id="rId50"/>
    <p:sldId id="313" r:id="rId51"/>
    <p:sldId id="314" r:id="rId52"/>
    <p:sldId id="315" r:id="rId53"/>
    <p:sldId id="317" r:id="rId54"/>
    <p:sldId id="318" r:id="rId55"/>
    <p:sldId id="319" r:id="rId56"/>
    <p:sldId id="320" r:id="rId57"/>
    <p:sldId id="321" r:id="rId58"/>
    <p:sldId id="323" r:id="rId59"/>
    <p:sldId id="324" r:id="rId60"/>
    <p:sldId id="325" r:id="rId61"/>
    <p:sldId id="326" r:id="rId62"/>
    <p:sldId id="327" r:id="rId63"/>
    <p:sldId id="329" r:id="rId64"/>
    <p:sldId id="330" r:id="rId65"/>
    <p:sldId id="331" r:id="rId66"/>
    <p:sldId id="332" r:id="rId67"/>
    <p:sldId id="355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5C"/>
    <a:srgbClr val="5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485" autoAdjust="0"/>
    <p:restoredTop sz="94660"/>
  </p:normalViewPr>
  <p:slideViewPr>
    <p:cSldViewPr>
      <p:cViewPr varScale="1">
        <p:scale>
          <a:sx n="69" d="100"/>
          <a:sy n="69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E7696-AB01-481E-83E7-AD1B62E18F42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42885-813F-4DF4-A71A-DC657A915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C2391-0846-4F3A-8289-9D093E4FED7E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052C-5311-404E-A2D4-104F025FD0F6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A5FFB-B675-470F-8BE8-281452DDC44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84AE6-BD2E-4097-92E6-39CA0F6AC573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D7F2D-03F4-4917-B188-D0E99818E7FF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28D6-9B9D-4B16-B723-88FA5458F237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4EEFB-93D9-4200-A1B7-11617F4BCDE0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AFC9A-EB61-468E-8FC5-C784D64D9287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PH Righ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F19F-21DA-4D8E-BC7E-7EFCC275A973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D35C-5749-40CB-A6F1-49175C4AF448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5344C-B35D-4603-9953-82C001571A31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03AC52-3662-444E-BC72-78FF11524534}" type="slidenum">
              <a:rPr lang="en-US">
                <a:solidFill>
                  <a:prstClr val="white">
                    <a:shade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4582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5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The Twelve Core Action Values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96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Joe’s Notes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24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charset="0"/>
            </a:endParaRP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ts val="4800"/>
              </a:spcAft>
            </a:pPr>
            <a:r>
              <a:rPr lang="en-US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Created by Joe </a:t>
            </a:r>
            <a:r>
              <a:rPr lang="en-US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Tye, CEO and Head Coach</a:t>
            </a:r>
            <a:br>
              <a:rPr lang="en-US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</a:br>
            <a:r>
              <a:rPr lang="en-US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Values Coach Inc.</a:t>
            </a:r>
            <a:endParaRPr lang="en-US" sz="36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6324600"/>
            <a:ext cx="3124200" cy="335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 charset="0"/>
              </a:rPr>
              <a:t>Copyright © 2010, Values Coach Inc.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Honesty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Begins with self – we rationalize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“I can’t” lie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Honesty is active – not just not lying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Just because you believe something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Fear motivates dishonesty (Deming)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Know when to shut up (hairdo)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33400"/>
            <a:ext cx="8686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Reliability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It’s a habit – build before you need it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Under-promise and over-deliver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 consistent where counts (mgr, parent)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Avoid debt and procrastination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Eat the frog first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Turn Pro (Pressfield) </a:t>
            </a:r>
            <a:endParaRPr lang="en-US" sz="2800" b="1" dirty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Humility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Level 5 leadership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Paradox of servant leadership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Give credit, take blame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interruptable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Invite criticism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Root of the word – all children same God</a:t>
            </a:r>
            <a:endParaRPr lang="en-US" sz="2800" b="1" dirty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Stewardship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 free lunch (or movie tickets!)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Chief Seattle &amp; culture of MSI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Frugality, productivity, conservation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Dave Ramsey &amp; Julie Morgenstern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 more with less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Reduce, reuse, recycle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04800"/>
            <a:ext cx="83058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Awareness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Autopilot to Lincoln ?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Key to success: sales, care, career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Temporal &amp; spatial attention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Inner awareness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Travel light &amp; enjoy the journey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Stand on one foot</a:t>
            </a:r>
            <a:endParaRPr lang="en-US" sz="8800" b="1" dirty="0" smtClean="0">
              <a:solidFill>
                <a:srgbClr val="5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Mindfulness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All emotional pain caused by lack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“Pay” attention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Learn past, plan future, live present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Meditative practices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More, not less, in the world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Soul vs. 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81000"/>
            <a:ext cx="8305800" cy="635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Objectivity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See world as it really is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Opinions, beliefs, and principles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People look for facts to fit beliefs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Distorting lens of ITFP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Gut vs. intuition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Play the Reporter Game</a:t>
            </a:r>
            <a:endParaRPr lang="en-US" sz="2800" b="1" dirty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12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Empathy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Commiseration, sympathy, empathy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Mutuality in AA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Social radar – Daniel Goleman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Mary Kay &amp; MMFI – AZ hospital 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 a Dionarap</a:t>
            </a:r>
            <a:endParaRPr lang="en-US" sz="2800" b="1" dirty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Reflection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 one on deathbed = more TV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Silence is good for the soul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Prayer – Tevye and Gilda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Radner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MoM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&amp;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PoG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2 detachments – 2 freedoms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You never FIND time for it</a:t>
            </a:r>
            <a:endParaRPr lang="en-US" sz="2800" b="1" dirty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32651"/>
            <a:ext cx="8534400" cy="642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Courage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 fear, no courage (2 jail bars)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Reaction, decision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Anxiety, fear, and worry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3 bad things: memory, perception, vision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Fear an ally: not ready, wrong path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Sacred anxiety – a guide to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MtB</a:t>
            </a:r>
            <a:endParaRPr lang="en-US" sz="8800" b="1" dirty="0" smtClean="0">
              <a:solidFill>
                <a:srgbClr val="5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3400"/>
            <a:ext cx="8382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Intros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Handouts 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Grad school for life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U &amp; E Values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1-6 and 7-12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CAVs &amp; RICE values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Gym salesman 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sym typeface="Wingdings" pitchFamily="2" charset="2"/>
              </a:rPr>
              <a:t></a:t>
            </a:r>
            <a:endParaRPr lang="en-US" sz="2800" b="1" dirty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Confrontation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RPM, Billy, &amp; Chief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Bromden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Give it a name (or number)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Talk back to it – lion roar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Irrational fears (Buckle Up!)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Anxiety-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Perf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Curve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Faith = ultimate antidote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Transformation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Terror and exhilaration –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em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. energy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Change your metaphors (tank, hang, blood, net, chicken)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SWA vs. United post 9-11 – U-571 lesson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Forrest Church: we don’t </a:t>
            </a:r>
            <a:r>
              <a:rPr lang="en-US" sz="2800" b="1" i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feel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courage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Mark Twain &amp; the “as if” principle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Action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Og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Mandino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Positive vs. wishful thinking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Research as action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Death of the fear is certain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Dare most when times are darkest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Keep moving!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33400"/>
            <a:ext cx="85344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Connection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Caring is the root of courage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Edward Hallowell </a:t>
            </a:r>
            <a:r>
              <a:rPr lang="en-US" sz="2800" b="1" i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Worry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book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Best friends made in support groups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Dionarap Take 2 – distrust 1</a:t>
            </a:r>
            <a:r>
              <a:rPr lang="en-US" sz="2800" b="1" baseline="30000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st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impression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Eliminate silo effect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Support group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4824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Perseverance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Perseverance = decision every day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Every great accomplishment once…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Bad things </a:t>
            </a:r>
            <a:r>
              <a:rPr lang="en-US" sz="2800" b="1" i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happen to good people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Brick walls are not there to stop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3400"/>
            <a:ext cx="8458200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Preparation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Obstacles are not optional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Prepare like fire dept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Stamina (sleep, diet, exercise, hydration, breathing, habits) – Samurai Paradox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Prepare for worst, expect best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Avoid analysis paralysis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33400"/>
            <a:ext cx="8686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Perspective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Best or worst? – problems &amp; Predicaments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Everything can look failed in middle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23</a:t>
            </a:r>
            <a:r>
              <a:rPr lang="en-US" sz="2800" b="1" baseline="30000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rd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Psalm – keep walking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Motion picture vs. snapshot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 such thing as false hope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TGAoT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Toughness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Robbins – ability to endure frustration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WC: bounce one failure to another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“Should” before “Want”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Don’t play victim, martyr roles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Don’t lie to yourself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Confront spoiled brat – tuff w/ not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Learning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Four good things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Good for character (A.M. Lindberg)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Most important lessons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One door closes (Last Chance Mine)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people you meet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Nietzsche was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90600"/>
            <a:ext cx="6934200" cy="1435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800"/>
              </a:spcAft>
            </a:pPr>
            <a:r>
              <a:rPr lang="en-US" sz="66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Dirt bag story</a:t>
            </a:r>
          </a:p>
        </p:txBody>
      </p:sp>
      <p:pic>
        <p:nvPicPr>
          <p:cNvPr id="39938" name="Picture 2" descr="http://www.campbound.com/ProductImages/fungames/DirtB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331596"/>
            <a:ext cx="2800350" cy="28977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90600"/>
            <a:ext cx="693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Core Action Values 1-6: </a:t>
            </a: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Laying a Solid Foundation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28600"/>
            <a:ext cx="8305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Faith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Not religion (but wisdom </a:t>
            </a:r>
            <a:r>
              <a:rPr lang="en-US" sz="2800" b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 every…)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Faithful = fidelity + trust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Four pillars: self, others, future, power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Graebel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moving company story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Greatest power in history (</a:t>
            </a:r>
            <a:r>
              <a:rPr lang="en-US" sz="2800" b="1" i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Hawaii)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William James to Ann Armstrong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4572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Gratitude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Whining is the anti-prayer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i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Choosing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to see best, to see blessings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Gratitude 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 Optimism  Achievement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If you live in America…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Gratitude is reflected in giving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Make a “joy list”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04800"/>
            <a:ext cx="8305800" cy="6353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Forgiveness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Every major spiritual tradition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Grudges = prison, poison (I Ching)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Reduces anxiety &amp; depression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Support group for parents killed kids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Self and God (Kurtz &amp; Ketchum)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Bury a rock in the desert (Big Bend)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0"/>
            <a:ext cx="85344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Love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Beatles – not a mushy emotion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SWA &amp; Colleen Barrett story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Tim &amp; Cindy story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How much “love” is in your calendar?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Hate makes people stupid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Increase love by giving it – hug metaphor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Spirituality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Who dies w/ most toys is still dead!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Faith, health, healing (placebo effect)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Diane Tice research prayer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anx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&amp;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depn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Have a sacred place (Grand Canyon)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EaM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but no DL (John Kennedy Toole)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Honor faith of patients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077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66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Interlude for </a:t>
            </a:r>
            <a:br>
              <a:rPr lang="en-US" sz="66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</a:br>
            <a:r>
              <a:rPr lang="en-US" sz="66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Self-Empowerment Pledge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6934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2400"/>
              </a:spcAft>
            </a:pPr>
            <a:r>
              <a:rPr lang="en-US" sz="36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Core Action Values 7-12: </a:t>
            </a: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Taking Effective Action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81000"/>
            <a:ext cx="8305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Purpose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WDYD? icebreaker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On purpose – McZen – LBJ – bees buzz 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Calling, mission, and purpose (NM,NM)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Flow and quota busting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Purpose statement (rewrite old scripts)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Whatever your hand finds to do…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04800"/>
            <a:ext cx="8305800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Aspiration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Kid – what want to be when grow up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Am. Dream – lottery, lawsuit 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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Rural mail carrier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Having, Doing, Being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Problem #1 with “The Secret” = work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Expect a miracle!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Dealing with dream stealers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Intentionality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Monomaniac with a mission – Joe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Diffie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 or do not – no try (FN on excuses)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 bias for action (Iacocca – cut off top)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Discipline of prototypes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Urgency plus patience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Healthy dissatisfaction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04801"/>
            <a:ext cx="83058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Authenticity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Greatest triumph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Corporate lawyer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LFH experience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WDYD? – You are a moving target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If every job paid the same…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Bridge to who you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Selflessness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It’s not about you – Rick Warren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David’s House story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Kroc – “you win then I win”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Foundation of teamwork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Michael Jordan story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Oak tree grove in Solon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Balance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Avoid double bind situations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Or 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 And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From balance to integrate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Creativity = intelligence having fun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Avoiding tyranny of the urgent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04800"/>
            <a:ext cx="83058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Vision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Porsche dream story 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J. Swift &amp; Proverbs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Walt’s last day – Roy &amp;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D’world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Vision &amp; visualization – noun &amp; verb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MotF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– lot of people like you! – 2</a:t>
            </a:r>
            <a:r>
              <a:rPr lang="en-US" sz="2800" b="1" baseline="30000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nd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b’day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Vision is a muscle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28600"/>
            <a:ext cx="83058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Attention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Platform for future dreams – Seligman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Turn off the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tragi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–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tainment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You won’t “know it when you see it”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BHAG paradox: More likely, same risk, platform bigger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5 tools (comp, mg,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mag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, flywheel, SP)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Dreamcyclopedia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458200" cy="6830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Imagination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Katie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Questions &gt; answers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Creative ideas adaptations – Amazon.com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Garbage can theory of intelligence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Don’t waste on worry and fantasy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Lucid dreaming and subconscious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Write your own horoscope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3400"/>
            <a:ext cx="8458200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Articulation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Steve Jobs – reality distortion field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Telling your story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MLK, JFK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Dialog toward goals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6-As: Articulate, Affirm, Ask (Aladdin factor), Act (5 a day rule), Adapt,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Authent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33400"/>
            <a:ext cx="85344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Belief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 force of nature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MVH at NFNQ conf (BHAG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reinf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by action)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See it when you believe it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TBSS – incremental belief creation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Who else has done what you want to do?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Collective belief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04800"/>
            <a:ext cx="8534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Focus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Dorothea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Brande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– no one on deathbed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If trouble with time or money – start here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Dorothy poppy fields – RBADD culture 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water cooler is deadly to focus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Triage your goals and priorities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Pareto Prison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28600"/>
            <a:ext cx="8305800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Target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 clear about what you really want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Don’t chase what you don’t want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</a:t>
            </a:r>
            <a:r>
              <a:rPr lang="en-US" sz="2800" b="1" i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real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cost of a new TV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Fewer targets, more likely to hit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Fewer goals at once, more over time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Having fun vs. being happy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Target that you can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686800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Concentration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Shallows problem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One Big YES – lots of little No’s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Creativity requires concentration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Diversified interests, focused goals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Breaking out of 80-20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Sitting on a thumb tack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Keep two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Self-Awareness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Begins with who not: roles, moods, past, opinions of others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Strengths vs. weaknesses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 not compare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360 self eval – not a good listener 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  <a:sym typeface="Wingdings" pitchFamily="2" charset="2"/>
              </a:rPr>
              <a:t>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Journal = high leverage quadrant 4</a:t>
            </a:r>
            <a:endParaRPr lang="en-US" sz="2800" b="1" dirty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Speed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Grocery shopping:  the 4-get formula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Moving faster, less likely distracted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Speed is a logarithmic function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 state of mind – 2-time yourself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day before vacation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Does not mean taking shortcuts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534400" cy="6030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Momentum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Louis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L’Amour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novels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learning curve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Combat entropy – Zig – “Now what?”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leader’s best friend (Maxwell)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Urgency + patience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Golden half hour B4 bed – tomorrow to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Enthusiasm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Master value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Terminal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prof’ism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&amp;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Dilbertism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Catalyst for SFPs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Emotions are contagious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hidden ingredient of hi productivity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Rituals – Texas Roadhouse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Attitude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Attitude is everything (almost)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Passionate + optimistic + cheerful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Dilbert Disease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Mental computer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Pickle Pledge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Pickle Challenge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Energy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Energy is life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 choice – Ed McMahon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Nobel Prize for create energy by using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Cheap energy (red bull) vs. lasting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Energy faucet vs. energy drain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“69 Actions” special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Curiosity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Two year old – why? – The 5 Whys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Beginner’s mind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Antidote to stress &amp; boredom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Fear = learning disability if no questions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Google and Wikipedia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McZen – questions and clues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Humor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HQ &gt; IQ (Harvard U study)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Laugh clubs &amp; laughter therapy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Laugh for no reason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Christopher Reeve &amp; Patty Wooten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Laugh at your Self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Derogatory is not humor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49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Service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Work is love made visible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Wealth, work, wisdom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Service recovery – united breaks guitars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RAK movement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Rafe’s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Helpfulness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Two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defns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: assistance, friendliness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Mr. Holland’s Encore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JD as floor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Tom Peters: you are your projects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Becoming indispensable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Does not mean doing it for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Charity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King Midas vs. Johnny Appleseed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Gratitude + compassion + generosity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Don’t wait until you are rich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Problem #2 w/ “The Secret” = stuff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Suing the church!!!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Tx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Extravagant generosity in small 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12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Self-Mastery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Meet YOWE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ITFP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Reference group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SLBs and SILs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Negative ST = mental graffiti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Compassion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What’s in a hat?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David’s House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Emotion + Action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Non-judging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Charisma and mutuality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Lost causes only ones worth fighting 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Renewal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Cannot pour from empty pitcher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Practice Golden Rule in reverse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Renewal rituals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Neuro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-attitudinal positioning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 a status contrarian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Crisis = time for renewal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Leadership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If you work on 1-11, will become…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Takes people to a place…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Level 5 leadership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Transactional and transforming – JMB 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Mgmt = JD, leadership = life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decn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Leaders teach values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Expectations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Gandalf &amp; Bilbo – successful athlete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Replace OR with AND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Behavioral expectations from values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Hawthorne effect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Transcendent sense of purpose in team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Keep raising the 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Example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Start by living the 12 CAVs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FILO –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Palmatch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Post The Pickle &amp; S-E Pledges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Give up certain “freedoms”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Willing to take risks &amp; to fail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Invite feedback – and mean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33400"/>
            <a:ext cx="87630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Encouragement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Back trouble?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Encourage others in their dreams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The power of stories to inspire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Appear where most needed, least expected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Know when to shut up (after delegating)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Celebration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O’Toole – the cheer in leading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SWA culture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Any excuse for a celebration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 spirit of community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Golden banana &amp; Queasy Eagle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Leader’s legacy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85800"/>
            <a:ext cx="8382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spcAft>
                <a:spcPts val="12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Wrap up</a:t>
            </a:r>
            <a:endParaRPr lang="en-US" sz="28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/>
              <a:ea typeface="Calibri"/>
              <a:cs typeface="Times New Roman"/>
            </a:endParaRP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How to start a movement video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Character is destiny (values = character)</a:t>
            </a:r>
          </a:p>
          <a:p>
            <a:pPr marL="514350" lvl="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See one, do one, teach 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12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Self-Belief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Don’t settle for anemic dreams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Low self-esteem is an excuse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Pyramid of self-belief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Self-defining metaphors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Not arrogance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Self-Truth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Accept yourself for who you are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But work on the warts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Take total </a:t>
            </a:r>
            <a:r>
              <a:rPr lang="en-US" sz="2800" b="1" dirty="0" err="1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respty</a:t>
            </a: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 for circs &amp; outcomes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Use DDQs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Paradox 1 = out of CZ (Spencer Tracy)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Paradox 2 = more likely to succeed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305800" cy="5625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8800" b="1" dirty="0" smtClean="0">
                <a:solidFill>
                  <a:srgbClr val="5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Integrity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Trust is an outcome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Cannot win long term w/o integrity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Just a word at Enron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“Integer” – same person in dif settings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ea typeface="Calibri"/>
                <a:cs typeface="Times New Roman"/>
              </a:rPr>
              <a:t>Always a gap, never painless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2081</Words>
  <Application>Microsoft Office PowerPoint</Application>
  <PresentationFormat>On-screen Show (4:3)</PresentationFormat>
  <Paragraphs>431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Tye</dc:creator>
  <cp:lastModifiedBy>Thuy Do</cp:lastModifiedBy>
  <cp:revision>215</cp:revision>
  <dcterms:created xsi:type="dcterms:W3CDTF">2010-04-23T03:19:43Z</dcterms:created>
  <dcterms:modified xsi:type="dcterms:W3CDTF">2013-10-14T15:12:43Z</dcterms:modified>
</cp:coreProperties>
</file>